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23399750" cy="7559675"/>
  <p:notesSz cx="6797675" cy="992822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3" d="100"/>
          <a:sy n="63" d="100"/>
        </p:scale>
        <p:origin x="9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4969" y="1237197"/>
            <a:ext cx="17549813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969" y="3970580"/>
            <a:ext cx="17549813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138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0137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745446" y="402483"/>
            <a:ext cx="5045571" cy="64064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8733" y="402483"/>
            <a:ext cx="14844216" cy="640647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7008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4885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546" y="1884670"/>
            <a:ext cx="20182284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6546" y="5059034"/>
            <a:ext cx="20182284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4055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8733" y="2012414"/>
            <a:ext cx="9944894" cy="479654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46123" y="2012414"/>
            <a:ext cx="9944894" cy="479654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3477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1" y="402483"/>
            <a:ext cx="20182284" cy="14611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1782" y="1853171"/>
            <a:ext cx="9899190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1782" y="2761381"/>
            <a:ext cx="9899190" cy="406157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846123" y="1853171"/>
            <a:ext cx="9947942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846123" y="2761381"/>
            <a:ext cx="9947942" cy="406157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51919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9126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97768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1" y="503978"/>
            <a:ext cx="754702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47942" y="1088454"/>
            <a:ext cx="11846123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1781" y="2267902"/>
            <a:ext cx="754702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1593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1" y="503978"/>
            <a:ext cx="754702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947942" y="1088454"/>
            <a:ext cx="11846123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1781" y="2267902"/>
            <a:ext cx="754702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353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8733" y="402483"/>
            <a:ext cx="20182284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8733" y="2012414"/>
            <a:ext cx="20182284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8733" y="7006699"/>
            <a:ext cx="526494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991A4-6A99-4A24-AE60-407A44268D5B}" type="datetimeFigureOut">
              <a:rPr lang="es-CO" smtClean="0"/>
              <a:t>02/05/2017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51167" y="7006699"/>
            <a:ext cx="789741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26073" y="7006699"/>
            <a:ext cx="526494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37C6-0F3A-42D4-9B46-5FC4D3B2E3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5808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ector recto 85"/>
          <p:cNvCxnSpPr/>
          <p:nvPr/>
        </p:nvCxnSpPr>
        <p:spPr>
          <a:xfrm>
            <a:off x="13873403" y="20169"/>
            <a:ext cx="83041" cy="7399599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upo 76"/>
          <p:cNvGrpSpPr/>
          <p:nvPr/>
        </p:nvGrpSpPr>
        <p:grpSpPr>
          <a:xfrm>
            <a:off x="607662" y="67964"/>
            <a:ext cx="22461888" cy="7491711"/>
            <a:chOff x="607662" y="67964"/>
            <a:chExt cx="22461888" cy="7491711"/>
          </a:xfrm>
        </p:grpSpPr>
        <p:sp>
          <p:nvSpPr>
            <p:cNvPr id="4" name="Rectángulo 3"/>
            <p:cNvSpPr/>
            <p:nvPr/>
          </p:nvSpPr>
          <p:spPr>
            <a:xfrm>
              <a:off x="607662" y="266158"/>
              <a:ext cx="2559589" cy="61980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187" b="1" dirty="0">
                  <a:solidFill>
                    <a:schemeClr val="tx1"/>
                  </a:solidFill>
                </a:rPr>
                <a:t>SITUACIONES REMISION PROTECCIÓN</a:t>
              </a:r>
            </a:p>
            <a:p>
              <a:pPr algn="ctr"/>
              <a:r>
                <a:rPr lang="es-ES" sz="1187" dirty="0">
                  <a:solidFill>
                    <a:schemeClr val="tx1"/>
                  </a:solidFill>
                </a:rPr>
                <a:t> </a:t>
              </a:r>
            </a:p>
            <a:p>
              <a:pPr lvl="0"/>
              <a:r>
                <a:rPr lang="es-ES" sz="1200" dirty="0">
                  <a:solidFill>
                    <a:schemeClr val="tx1"/>
                  </a:solidFill>
                </a:rPr>
                <a:t>1.Cuando la familia de las niñas o niños con desnutrición se niega a ingresarlo a la modalidad para su respectiva atención.</a:t>
              </a:r>
              <a:endParaRPr lang="es-CO" sz="1200" dirty="0">
                <a:solidFill>
                  <a:schemeClr val="tx1"/>
                </a:solidFill>
              </a:endParaRPr>
            </a:p>
            <a:p>
              <a:pPr lvl="0"/>
              <a:r>
                <a:rPr lang="es-ES" sz="1200" dirty="0">
                  <a:solidFill>
                    <a:schemeClr val="tx1"/>
                  </a:solidFill>
                </a:rPr>
                <a:t> 2. Cuando la familia de las niñas o niños que están siendo atendidos en la modalidad de Mil Días para Cambiar el mundo o Centro de Recuperación Nutricional decide retirarlos sin haber culminado el tratamiento.</a:t>
              </a:r>
              <a:endParaRPr lang="es-CO" sz="1200" dirty="0">
                <a:solidFill>
                  <a:schemeClr val="tx1"/>
                </a:solidFill>
              </a:endParaRPr>
            </a:p>
            <a:p>
              <a:pPr lvl="0"/>
              <a:r>
                <a:rPr lang="es-ES" sz="1200" dirty="0">
                  <a:solidFill>
                    <a:schemeClr val="tx1"/>
                  </a:solidFill>
                </a:rPr>
                <a:t>3.  Cuando la modalidad de Mil Días para Cambiar el Mundo o  Centro de Recuperación Nutricional determine en estudio de caso o visita domiciliaria negligencia por parte de la familia.</a:t>
              </a:r>
              <a:endParaRPr lang="es-CO" sz="1200" dirty="0">
                <a:solidFill>
                  <a:schemeClr val="tx1"/>
                </a:solidFill>
              </a:endParaRPr>
            </a:p>
            <a:p>
              <a:pPr lvl="0"/>
              <a:r>
                <a:rPr lang="es-ES" sz="1200" dirty="0">
                  <a:solidFill>
                    <a:schemeClr val="tx1"/>
                  </a:solidFill>
                </a:rPr>
                <a:t>4. Cuando se  detecte una presunta situación de maltrato físico y/o psicológico, violencia sexual o de trabajo infantil.</a:t>
              </a:r>
              <a:endParaRPr lang="es-CO" sz="1200" dirty="0">
                <a:solidFill>
                  <a:schemeClr val="tx1"/>
                </a:solidFill>
              </a:endParaRPr>
            </a:p>
            <a:p>
              <a:pPr lvl="0"/>
              <a:r>
                <a:rPr lang="es-ES" sz="1200" dirty="0">
                  <a:solidFill>
                    <a:schemeClr val="tx1"/>
                  </a:solidFill>
                </a:rPr>
                <a:t>5. Cuando se detecte una presunta situación de violencia intrafamiliar </a:t>
              </a:r>
            </a:p>
            <a:p>
              <a:pPr lvl="0"/>
              <a:r>
                <a:rPr lang="es-ES" sz="1200" dirty="0">
                  <a:solidFill>
                    <a:schemeClr val="tx1"/>
                  </a:solidFill>
                </a:rPr>
                <a:t>6. Cuando se atienda a niña  gestante menor de 14 años.</a:t>
              </a:r>
              <a:endParaRPr lang="es-CO" sz="1200" dirty="0">
                <a:solidFill>
                  <a:schemeClr val="tx1"/>
                </a:solidFill>
              </a:endParaRPr>
            </a:p>
            <a:p>
              <a:pPr lvl="0"/>
              <a:r>
                <a:rPr lang="es-ES" sz="1200" dirty="0">
                  <a:solidFill>
                    <a:schemeClr val="tx1"/>
                  </a:solidFill>
                </a:rPr>
                <a:t>7. Cuando se requiera intervención de otras entidades del Estado y aunque la Estrategia de Prevención y Atención de la Desnutrición Infantil ha realizado las gestiones no se logra respuesta (se deberán remitir las evidencias de las actuaciones adelantadas).</a:t>
              </a:r>
              <a:endParaRPr lang="es-CO" sz="1200" dirty="0">
                <a:solidFill>
                  <a:schemeClr val="tx1"/>
                </a:solidFill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3682495" y="349622"/>
              <a:ext cx="4104384" cy="36183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b="1" dirty="0">
                  <a:solidFill>
                    <a:schemeClr val="tx1"/>
                  </a:solidFill>
                </a:rPr>
                <a:t>EQUIPOS MODALIDADES DE LA ESTRATEGIA DE PREVENCIÓN Y ATENCIÓN DE LA DESNUTRICIÓN INFANTIL</a:t>
              </a:r>
            </a:p>
          </p:txBody>
        </p:sp>
        <p:sp>
          <p:nvSpPr>
            <p:cNvPr id="7" name="Rectángulo redondeado 6"/>
            <p:cNvSpPr/>
            <p:nvPr/>
          </p:nvSpPr>
          <p:spPr>
            <a:xfrm>
              <a:off x="3692668" y="1216921"/>
              <a:ext cx="2583720" cy="62587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1. Beneficiario/a en modalidad de Mil Días para Cambiar el Mundo o Centro de Recuperación Nutricional</a:t>
              </a: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3692666" y="2233967"/>
              <a:ext cx="1838493" cy="66498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2. Presenta situaciones que ameritan remisión a protección</a:t>
              </a:r>
            </a:p>
          </p:txBody>
        </p:sp>
        <p:sp>
          <p:nvSpPr>
            <p:cNvPr id="9" name="Rombo 8"/>
            <p:cNvSpPr/>
            <p:nvPr/>
          </p:nvSpPr>
          <p:spPr>
            <a:xfrm>
              <a:off x="4275909" y="3221663"/>
              <a:ext cx="674766" cy="78233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3. SI</a:t>
              </a:r>
            </a:p>
          </p:txBody>
        </p:sp>
        <p:sp>
          <p:nvSpPr>
            <p:cNvPr id="10" name="Documento 9"/>
            <p:cNvSpPr/>
            <p:nvPr/>
          </p:nvSpPr>
          <p:spPr>
            <a:xfrm>
              <a:off x="3858912" y="4336497"/>
              <a:ext cx="1770038" cy="1085494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4. Diligencia formato de remisión (profesional social, si la modalidad cuenta con ella)</a:t>
              </a:r>
            </a:p>
          </p:txBody>
        </p:sp>
        <p:sp>
          <p:nvSpPr>
            <p:cNvPr id="11" name="Proceso 10"/>
            <p:cNvSpPr/>
            <p:nvPr/>
          </p:nvSpPr>
          <p:spPr>
            <a:xfrm>
              <a:off x="3986046" y="5656694"/>
              <a:ext cx="1545114" cy="616090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8. Realizar seguimiento a caso remitido</a:t>
              </a:r>
            </a:p>
          </p:txBody>
        </p:sp>
        <p:sp>
          <p:nvSpPr>
            <p:cNvPr id="12" name="Terminador 11"/>
            <p:cNvSpPr/>
            <p:nvPr/>
          </p:nvSpPr>
          <p:spPr>
            <a:xfrm>
              <a:off x="4025924" y="6464177"/>
              <a:ext cx="1476659" cy="576973"/>
            </a:xfrm>
            <a:prstGeom prst="flowChartTermina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Reporte en historia de niño o niña</a:t>
              </a:r>
            </a:p>
          </p:txBody>
        </p:sp>
        <p:sp>
          <p:nvSpPr>
            <p:cNvPr id="13" name="Rombo 12"/>
            <p:cNvSpPr/>
            <p:nvPr/>
          </p:nvSpPr>
          <p:spPr>
            <a:xfrm>
              <a:off x="5922332" y="2141281"/>
              <a:ext cx="831233" cy="78233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3. NO</a:t>
              </a:r>
            </a:p>
          </p:txBody>
        </p:sp>
        <p:sp>
          <p:nvSpPr>
            <p:cNvPr id="17" name="Flecha izquierda 16"/>
            <p:cNvSpPr/>
            <p:nvPr/>
          </p:nvSpPr>
          <p:spPr>
            <a:xfrm>
              <a:off x="3245160" y="2507775"/>
              <a:ext cx="395461" cy="15842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O" sz="2137" dirty="0"/>
            </a:p>
          </p:txBody>
        </p:sp>
        <p:cxnSp>
          <p:nvCxnSpPr>
            <p:cNvPr id="18" name="Conector recto de flecha 17"/>
            <p:cNvCxnSpPr>
              <a:stCxn id="7" idx="2"/>
            </p:cNvCxnSpPr>
            <p:nvPr/>
          </p:nvCxnSpPr>
          <p:spPr>
            <a:xfrm flipH="1">
              <a:off x="4594124" y="1842791"/>
              <a:ext cx="390404" cy="3691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/>
            <p:cNvCxnSpPr>
              <a:stCxn id="8" idx="2"/>
              <a:endCxn id="9" idx="0"/>
            </p:cNvCxnSpPr>
            <p:nvPr/>
          </p:nvCxnSpPr>
          <p:spPr>
            <a:xfrm>
              <a:off x="4611913" y="2898954"/>
              <a:ext cx="1377" cy="3227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>
              <a:off x="4611916" y="3985891"/>
              <a:ext cx="1" cy="3097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de flecha 24"/>
            <p:cNvCxnSpPr/>
            <p:nvPr/>
          </p:nvCxnSpPr>
          <p:spPr>
            <a:xfrm>
              <a:off x="4603020" y="5354045"/>
              <a:ext cx="1" cy="3097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/>
            <p:cNvCxnSpPr>
              <a:endCxn id="13" idx="1"/>
            </p:cNvCxnSpPr>
            <p:nvPr/>
          </p:nvCxnSpPr>
          <p:spPr>
            <a:xfrm>
              <a:off x="5571948" y="2518894"/>
              <a:ext cx="350385" cy="135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Proceso 32"/>
            <p:cNvSpPr/>
            <p:nvPr/>
          </p:nvSpPr>
          <p:spPr>
            <a:xfrm>
              <a:off x="7027494" y="1767267"/>
              <a:ext cx="1579016" cy="1369284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4. Continua atención en la modalidad de Mil Días para Cambiar el Mundo o Centro de Recuperación Nutricional</a:t>
              </a:r>
            </a:p>
          </p:txBody>
        </p:sp>
        <p:cxnSp>
          <p:nvCxnSpPr>
            <p:cNvPr id="34" name="Conector recto de flecha 33"/>
            <p:cNvCxnSpPr>
              <a:stCxn id="13" idx="3"/>
            </p:cNvCxnSpPr>
            <p:nvPr/>
          </p:nvCxnSpPr>
          <p:spPr>
            <a:xfrm>
              <a:off x="6753562" y="2532457"/>
              <a:ext cx="228143" cy="67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Multidocumento 36"/>
            <p:cNvSpPr/>
            <p:nvPr/>
          </p:nvSpPr>
          <p:spPr>
            <a:xfrm>
              <a:off x="7630389" y="4256424"/>
              <a:ext cx="1340528" cy="1320197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5. Remite formato con los respectivos soportes</a:t>
              </a:r>
            </a:p>
          </p:txBody>
        </p:sp>
        <p:sp>
          <p:nvSpPr>
            <p:cNvPr id="42" name="Proceso predefinido 41"/>
            <p:cNvSpPr/>
            <p:nvPr/>
          </p:nvSpPr>
          <p:spPr>
            <a:xfrm>
              <a:off x="7346771" y="6108201"/>
              <a:ext cx="1703083" cy="955695"/>
            </a:xfrm>
            <a:prstGeom prst="flowChartPredefined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03541" indent="-203541" algn="just">
                <a:buFontTx/>
                <a:buChar char="-"/>
              </a:pPr>
              <a:r>
                <a:rPr lang="es-CO" sz="1187" dirty="0">
                  <a:solidFill>
                    <a:schemeClr val="tx1"/>
                  </a:solidFill>
                </a:rPr>
                <a:t>Entrega física</a:t>
              </a:r>
            </a:p>
            <a:p>
              <a:pPr marL="203541" indent="-203541" algn="just">
                <a:buFontTx/>
                <a:buChar char="-"/>
              </a:pPr>
              <a:r>
                <a:rPr lang="es-CO" sz="1187" dirty="0">
                  <a:solidFill>
                    <a:schemeClr val="tx1"/>
                  </a:solidFill>
                </a:rPr>
                <a:t>Correo electrónico</a:t>
              </a:r>
            </a:p>
            <a:p>
              <a:pPr marL="203541" indent="-203541" algn="just">
                <a:buFontTx/>
                <a:buChar char="-"/>
              </a:pPr>
              <a:r>
                <a:rPr lang="es-CO" sz="1187" dirty="0">
                  <a:solidFill>
                    <a:schemeClr val="tx1"/>
                  </a:solidFill>
                </a:rPr>
                <a:t>-Línea telefónica</a:t>
              </a:r>
            </a:p>
          </p:txBody>
        </p:sp>
        <p:cxnSp>
          <p:nvCxnSpPr>
            <p:cNvPr id="46" name="Conector recto de flecha 45"/>
            <p:cNvCxnSpPr>
              <a:stCxn id="10" idx="3"/>
              <a:endCxn id="37" idx="1"/>
            </p:cNvCxnSpPr>
            <p:nvPr/>
          </p:nvCxnSpPr>
          <p:spPr>
            <a:xfrm>
              <a:off x="5628951" y="4879244"/>
              <a:ext cx="2001439" cy="372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de flecha 52"/>
            <p:cNvCxnSpPr>
              <a:stCxn id="37" idx="2"/>
              <a:endCxn id="42" idx="0"/>
            </p:cNvCxnSpPr>
            <p:nvPr/>
          </p:nvCxnSpPr>
          <p:spPr>
            <a:xfrm flipH="1">
              <a:off x="8198313" y="5526624"/>
              <a:ext cx="9125" cy="581576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54"/>
            <p:cNvCxnSpPr/>
            <p:nvPr/>
          </p:nvCxnSpPr>
          <p:spPr>
            <a:xfrm>
              <a:off x="9127396" y="67964"/>
              <a:ext cx="29705" cy="749171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ángulo 55"/>
            <p:cNvSpPr/>
            <p:nvPr/>
          </p:nvSpPr>
          <p:spPr>
            <a:xfrm>
              <a:off x="9908207" y="266158"/>
              <a:ext cx="2693540" cy="36183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b="1" dirty="0">
                  <a:solidFill>
                    <a:schemeClr val="tx1"/>
                  </a:solidFill>
                </a:rPr>
                <a:t>ATENCIÓN AL CIUDADANO</a:t>
              </a:r>
            </a:p>
          </p:txBody>
        </p:sp>
        <p:sp>
          <p:nvSpPr>
            <p:cNvPr id="57" name="Proceso 56"/>
            <p:cNvSpPr/>
            <p:nvPr/>
          </p:nvSpPr>
          <p:spPr>
            <a:xfrm>
              <a:off x="9198481" y="1548719"/>
              <a:ext cx="1180839" cy="685245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6 Atención al Ciudadano</a:t>
              </a:r>
            </a:p>
          </p:txBody>
        </p:sp>
        <p:cxnSp>
          <p:nvCxnSpPr>
            <p:cNvPr id="59" name="Conector angular 58"/>
            <p:cNvCxnSpPr>
              <a:stCxn id="37" idx="3"/>
              <a:endCxn id="57" idx="2"/>
            </p:cNvCxnSpPr>
            <p:nvPr/>
          </p:nvCxnSpPr>
          <p:spPr>
            <a:xfrm flipV="1">
              <a:off x="8970918" y="2233964"/>
              <a:ext cx="817983" cy="268255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Disco magnético 59"/>
            <p:cNvSpPr/>
            <p:nvPr/>
          </p:nvSpPr>
          <p:spPr>
            <a:xfrm>
              <a:off x="10661042" y="880128"/>
              <a:ext cx="1386550" cy="1504199"/>
            </a:xfrm>
            <a:prstGeom prst="flowChartMagneticDisk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7. Ingresa al SIM como Solicitud de restablecimiento. Ingresando que modalidad remite</a:t>
              </a:r>
            </a:p>
          </p:txBody>
        </p:sp>
        <p:cxnSp>
          <p:nvCxnSpPr>
            <p:cNvPr id="63" name="Conector recto de flecha 62"/>
            <p:cNvCxnSpPr/>
            <p:nvPr/>
          </p:nvCxnSpPr>
          <p:spPr>
            <a:xfrm>
              <a:off x="10372916" y="1836016"/>
              <a:ext cx="30634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rminador 66"/>
            <p:cNvSpPr/>
            <p:nvPr/>
          </p:nvSpPr>
          <p:spPr>
            <a:xfrm>
              <a:off x="10628459" y="2911873"/>
              <a:ext cx="1476659" cy="576973"/>
            </a:xfrm>
            <a:prstGeom prst="flowChartTermina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8. N° Radicado</a:t>
              </a:r>
            </a:p>
          </p:txBody>
        </p:sp>
        <p:cxnSp>
          <p:nvCxnSpPr>
            <p:cNvPr id="68" name="Conector recto de flecha 67"/>
            <p:cNvCxnSpPr>
              <a:stCxn id="60" idx="3"/>
              <a:endCxn id="67" idx="0"/>
            </p:cNvCxnSpPr>
            <p:nvPr/>
          </p:nvCxnSpPr>
          <p:spPr>
            <a:xfrm>
              <a:off x="11354316" y="2384324"/>
              <a:ext cx="12473" cy="5275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de flecha 69"/>
            <p:cNvCxnSpPr>
              <a:stCxn id="11" idx="2"/>
              <a:endCxn id="12" idx="0"/>
            </p:cNvCxnSpPr>
            <p:nvPr/>
          </p:nvCxnSpPr>
          <p:spPr>
            <a:xfrm>
              <a:off x="4758603" y="6272784"/>
              <a:ext cx="5650" cy="1913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ector angular 80"/>
            <p:cNvCxnSpPr>
              <a:stCxn id="67" idx="2"/>
            </p:cNvCxnSpPr>
            <p:nvPr/>
          </p:nvCxnSpPr>
          <p:spPr>
            <a:xfrm rot="5400000">
              <a:off x="7200635" y="1819010"/>
              <a:ext cx="2496318" cy="5835991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ángulo 87"/>
            <p:cNvSpPr/>
            <p:nvPr/>
          </p:nvSpPr>
          <p:spPr>
            <a:xfrm>
              <a:off x="17921640" y="280756"/>
              <a:ext cx="2129225" cy="36704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b="1" dirty="0">
                  <a:solidFill>
                    <a:schemeClr val="tx1"/>
                  </a:solidFill>
                </a:rPr>
                <a:t>AUTORIDAD CONPETENTE</a:t>
              </a:r>
            </a:p>
          </p:txBody>
        </p:sp>
        <p:sp>
          <p:nvSpPr>
            <p:cNvPr id="100" name="Multidocumento 99"/>
            <p:cNvSpPr/>
            <p:nvPr/>
          </p:nvSpPr>
          <p:spPr>
            <a:xfrm>
              <a:off x="12427607" y="976978"/>
              <a:ext cx="1340528" cy="1320197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9. Remite Autoridad Competente</a:t>
              </a:r>
            </a:p>
          </p:txBody>
        </p:sp>
        <p:sp>
          <p:nvSpPr>
            <p:cNvPr id="101" name="Proceso 100"/>
            <p:cNvSpPr/>
            <p:nvPr/>
          </p:nvSpPr>
          <p:spPr>
            <a:xfrm>
              <a:off x="14178433" y="1346056"/>
              <a:ext cx="1940807" cy="542631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10. Verificación de derechos</a:t>
              </a:r>
              <a:endParaRPr lang="es-CO" sz="1187" dirty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/>
              <a:endParaRPr lang="es-CO" sz="1187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5" name="Conector recto de flecha 104"/>
            <p:cNvCxnSpPr>
              <a:stCxn id="60" idx="4"/>
              <a:endCxn id="100" idx="1"/>
            </p:cNvCxnSpPr>
            <p:nvPr/>
          </p:nvCxnSpPr>
          <p:spPr>
            <a:xfrm>
              <a:off x="12047592" y="1632228"/>
              <a:ext cx="380015" cy="48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Proceso 105"/>
            <p:cNvSpPr/>
            <p:nvPr/>
          </p:nvSpPr>
          <p:spPr>
            <a:xfrm>
              <a:off x="14229798" y="2110871"/>
              <a:ext cx="1838075" cy="389390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11. Decide tramite a seguir </a:t>
              </a:r>
              <a:endParaRPr lang="es-CO" sz="1187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17" name="Conector recto de flecha 116"/>
            <p:cNvCxnSpPr>
              <a:endCxn id="106" idx="0"/>
            </p:cNvCxnSpPr>
            <p:nvPr/>
          </p:nvCxnSpPr>
          <p:spPr>
            <a:xfrm flipH="1">
              <a:off x="15148835" y="1888687"/>
              <a:ext cx="16352" cy="2221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ector recto de flecha 118"/>
            <p:cNvCxnSpPr>
              <a:stCxn id="90" idx="2"/>
              <a:endCxn id="92" idx="0"/>
            </p:cNvCxnSpPr>
            <p:nvPr/>
          </p:nvCxnSpPr>
          <p:spPr>
            <a:xfrm>
              <a:off x="15146745" y="3160263"/>
              <a:ext cx="10360" cy="2159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ector recto de flecha 122"/>
            <p:cNvCxnSpPr>
              <a:stCxn id="92" idx="2"/>
              <a:endCxn id="103" idx="0"/>
            </p:cNvCxnSpPr>
            <p:nvPr/>
          </p:nvCxnSpPr>
          <p:spPr>
            <a:xfrm flipH="1">
              <a:off x="15154285" y="4007742"/>
              <a:ext cx="2820" cy="2380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ector angular 175"/>
            <p:cNvCxnSpPr/>
            <p:nvPr/>
          </p:nvCxnSpPr>
          <p:spPr>
            <a:xfrm rot="10800000">
              <a:off x="11354318" y="5985167"/>
              <a:ext cx="3745314" cy="31938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Proceso predefinido 251"/>
            <p:cNvSpPr/>
            <p:nvPr/>
          </p:nvSpPr>
          <p:spPr>
            <a:xfrm>
              <a:off x="12042934" y="3526468"/>
              <a:ext cx="1703083" cy="955695"/>
            </a:xfrm>
            <a:prstGeom prst="flowChartPredefined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03541" indent="-203541">
                <a:buFontTx/>
                <a:buChar char="-"/>
              </a:pPr>
              <a:r>
                <a:rPr lang="es-CO" sz="1187" dirty="0">
                  <a:solidFill>
                    <a:schemeClr val="tx1"/>
                  </a:solidFill>
                </a:rPr>
                <a:t>Reportes solicitados por la Dirección de Nutrición</a:t>
              </a:r>
            </a:p>
          </p:txBody>
        </p:sp>
        <p:cxnSp>
          <p:nvCxnSpPr>
            <p:cNvPr id="253" name="Conector recto de flecha 252"/>
            <p:cNvCxnSpPr>
              <a:stCxn id="60" idx="3"/>
              <a:endCxn id="252" idx="0"/>
            </p:cNvCxnSpPr>
            <p:nvPr/>
          </p:nvCxnSpPr>
          <p:spPr>
            <a:xfrm>
              <a:off x="11354317" y="2384327"/>
              <a:ext cx="1540158" cy="1142141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ctor recto de flecha 68"/>
            <p:cNvCxnSpPr>
              <a:stCxn id="100" idx="3"/>
              <a:endCxn id="101" idx="1"/>
            </p:cNvCxnSpPr>
            <p:nvPr/>
          </p:nvCxnSpPr>
          <p:spPr>
            <a:xfrm flipV="1">
              <a:off x="13768135" y="1617372"/>
              <a:ext cx="410298" cy="197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ector recto de flecha 79"/>
            <p:cNvCxnSpPr>
              <a:stCxn id="90" idx="1"/>
              <a:endCxn id="252" idx="0"/>
            </p:cNvCxnSpPr>
            <p:nvPr/>
          </p:nvCxnSpPr>
          <p:spPr>
            <a:xfrm flipH="1">
              <a:off x="12894476" y="2927328"/>
              <a:ext cx="1231702" cy="59914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Proceso 89"/>
            <p:cNvSpPr/>
            <p:nvPr/>
          </p:nvSpPr>
          <p:spPr>
            <a:xfrm>
              <a:off x="14126178" y="2694393"/>
              <a:ext cx="2041134" cy="465870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12. proceso administrativo de restablecimiento de derechos</a:t>
              </a:r>
              <a:endParaRPr lang="es-CO" sz="1187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91" name="Rombo 90"/>
            <p:cNvSpPr/>
            <p:nvPr/>
          </p:nvSpPr>
          <p:spPr>
            <a:xfrm>
              <a:off x="16508243" y="1771812"/>
              <a:ext cx="674766" cy="78233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 </a:t>
              </a:r>
              <a:r>
                <a:rPr lang="es-CO" sz="900" dirty="0">
                  <a:solidFill>
                    <a:schemeClr val="tx1"/>
                  </a:solidFill>
                </a:rPr>
                <a:t>NO</a:t>
              </a:r>
            </a:p>
            <a:p>
              <a:pPr algn="ctr"/>
              <a:endParaRPr lang="es-CO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Rombo 91"/>
            <p:cNvSpPr/>
            <p:nvPr/>
          </p:nvSpPr>
          <p:spPr>
            <a:xfrm>
              <a:off x="14808520" y="3376199"/>
              <a:ext cx="697170" cy="631542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 </a:t>
              </a:r>
              <a:r>
                <a:rPr lang="es-CO" sz="900" dirty="0">
                  <a:solidFill>
                    <a:schemeClr val="tx1"/>
                  </a:solidFill>
                </a:rPr>
                <a:t>SI</a:t>
              </a:r>
            </a:p>
            <a:p>
              <a:pPr algn="ctr"/>
              <a:endParaRPr lang="es-CO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Terminador 93"/>
            <p:cNvSpPr/>
            <p:nvPr/>
          </p:nvSpPr>
          <p:spPr>
            <a:xfrm>
              <a:off x="17522983" y="1780080"/>
              <a:ext cx="2816486" cy="733502"/>
            </a:xfrm>
            <a:prstGeom prst="flowChartTermina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12. </a:t>
              </a:r>
              <a:r>
                <a:rPr lang="es-CO" sz="1100" dirty="0">
                  <a:solidFill>
                    <a:schemeClr val="tx1"/>
                  </a:solidFill>
                </a:rPr>
                <a:t>La Defensoría de Familia adelanta los trámites pertinentes  y el NN continúa siendo atendido por la modalidad.</a:t>
              </a:r>
            </a:p>
          </p:txBody>
        </p:sp>
        <p:cxnSp>
          <p:nvCxnSpPr>
            <p:cNvPr id="95" name="Conector recto de flecha 94"/>
            <p:cNvCxnSpPr>
              <a:stCxn id="90" idx="3"/>
              <a:endCxn id="91" idx="1"/>
            </p:cNvCxnSpPr>
            <p:nvPr/>
          </p:nvCxnSpPr>
          <p:spPr>
            <a:xfrm flipV="1">
              <a:off x="16167312" y="2162981"/>
              <a:ext cx="340931" cy="7643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ctor recto de flecha 95"/>
            <p:cNvCxnSpPr>
              <a:stCxn id="91" idx="3"/>
              <a:endCxn id="94" idx="1"/>
            </p:cNvCxnSpPr>
            <p:nvPr/>
          </p:nvCxnSpPr>
          <p:spPr>
            <a:xfrm flipV="1">
              <a:off x="17183009" y="2146831"/>
              <a:ext cx="339974" cy="161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ector recto de flecha 101"/>
            <p:cNvCxnSpPr>
              <a:stCxn id="104" idx="2"/>
            </p:cNvCxnSpPr>
            <p:nvPr/>
          </p:nvCxnSpPr>
          <p:spPr>
            <a:xfrm>
              <a:off x="16736779" y="4298469"/>
              <a:ext cx="14025" cy="2906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rminador 102"/>
            <p:cNvSpPr/>
            <p:nvPr/>
          </p:nvSpPr>
          <p:spPr>
            <a:xfrm>
              <a:off x="14415956" y="4245825"/>
              <a:ext cx="1476659" cy="576973"/>
            </a:xfrm>
            <a:prstGeom prst="flowChartTermina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13. </a:t>
              </a:r>
              <a:r>
                <a:rPr lang="es-CO" sz="1000" dirty="0">
                  <a:solidFill>
                    <a:schemeClr val="tx1"/>
                  </a:solidFill>
                </a:rPr>
                <a:t>Decide medida de restablecimiento de derechos</a:t>
              </a:r>
            </a:p>
          </p:txBody>
        </p:sp>
        <p:sp>
          <p:nvSpPr>
            <p:cNvPr id="104" name="Proceso 103"/>
            <p:cNvSpPr/>
            <p:nvPr/>
          </p:nvSpPr>
          <p:spPr>
            <a:xfrm>
              <a:off x="16123259" y="3853321"/>
              <a:ext cx="1227039" cy="445148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13 Medio familiar</a:t>
              </a:r>
              <a:endParaRPr lang="es-CO" sz="1187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12" name="Rombo 111"/>
            <p:cNvSpPr/>
            <p:nvPr/>
          </p:nvSpPr>
          <p:spPr>
            <a:xfrm>
              <a:off x="16335188" y="4498527"/>
              <a:ext cx="831233" cy="78233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SI</a:t>
              </a:r>
            </a:p>
          </p:txBody>
        </p:sp>
        <p:sp>
          <p:nvSpPr>
            <p:cNvPr id="115" name="Multidocumento 114"/>
            <p:cNvSpPr/>
            <p:nvPr/>
          </p:nvSpPr>
          <p:spPr>
            <a:xfrm>
              <a:off x="14256813" y="5031969"/>
              <a:ext cx="1612216" cy="1145963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14 Comunicado informando medida adoptada</a:t>
              </a:r>
            </a:p>
          </p:txBody>
        </p:sp>
        <p:cxnSp>
          <p:nvCxnSpPr>
            <p:cNvPr id="116" name="Conector recto de flecha 115"/>
            <p:cNvCxnSpPr>
              <a:stCxn id="103" idx="2"/>
              <a:endCxn id="115" idx="0"/>
            </p:cNvCxnSpPr>
            <p:nvPr/>
          </p:nvCxnSpPr>
          <p:spPr>
            <a:xfrm>
              <a:off x="15154285" y="4822798"/>
              <a:ext cx="19550" cy="2091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ector recto de flecha 117"/>
            <p:cNvCxnSpPr>
              <a:stCxn id="112" idx="3"/>
              <a:endCxn id="124" idx="1"/>
            </p:cNvCxnSpPr>
            <p:nvPr/>
          </p:nvCxnSpPr>
          <p:spPr>
            <a:xfrm flipV="1">
              <a:off x="17166421" y="4355104"/>
              <a:ext cx="436995" cy="534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ctor recto de flecha 119"/>
            <p:cNvCxnSpPr>
              <a:stCxn id="112" idx="3"/>
              <a:endCxn id="125" idx="1"/>
            </p:cNvCxnSpPr>
            <p:nvPr/>
          </p:nvCxnSpPr>
          <p:spPr>
            <a:xfrm>
              <a:off x="17166421" y="4889697"/>
              <a:ext cx="444137" cy="2840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Proceso 123"/>
            <p:cNvSpPr/>
            <p:nvPr/>
          </p:nvSpPr>
          <p:spPr>
            <a:xfrm>
              <a:off x="17603416" y="3994893"/>
              <a:ext cx="1507297" cy="720422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13. Familia nuclear o extensa</a:t>
              </a:r>
              <a:endParaRPr lang="es-CO" sz="1187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5" name="Proceso 124"/>
            <p:cNvSpPr/>
            <p:nvPr/>
          </p:nvSpPr>
          <p:spPr>
            <a:xfrm>
              <a:off x="17610558" y="4813496"/>
              <a:ext cx="1406943" cy="720422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13. Hogar sustituto</a:t>
              </a:r>
              <a:endParaRPr lang="es-CO" sz="1187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8" name="Terminador 127"/>
            <p:cNvSpPr/>
            <p:nvPr/>
          </p:nvSpPr>
          <p:spPr>
            <a:xfrm>
              <a:off x="19244464" y="4442508"/>
              <a:ext cx="2506143" cy="1631366"/>
            </a:xfrm>
            <a:prstGeom prst="flowChartTermina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15. Procederá según lo definido en las modalidades * para lo cual los equipos técnicos de la Estrategia de Prevención y Atención de la Desnutrición Infantil articulará con los equipos técnicos de Hogar sustituto</a:t>
              </a:r>
            </a:p>
          </p:txBody>
        </p:sp>
        <p:cxnSp>
          <p:nvCxnSpPr>
            <p:cNvPr id="129" name="Conector recto de flecha 128"/>
            <p:cNvCxnSpPr/>
            <p:nvPr/>
          </p:nvCxnSpPr>
          <p:spPr>
            <a:xfrm flipV="1">
              <a:off x="19037770" y="5122015"/>
              <a:ext cx="213836" cy="262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ombo 131"/>
            <p:cNvSpPr/>
            <p:nvPr/>
          </p:nvSpPr>
          <p:spPr>
            <a:xfrm>
              <a:off x="16394116" y="2907027"/>
              <a:ext cx="706098" cy="712051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 </a:t>
              </a:r>
              <a:r>
                <a:rPr lang="es-CO" sz="900" dirty="0">
                  <a:solidFill>
                    <a:schemeClr val="tx1"/>
                  </a:solidFill>
                </a:rPr>
                <a:t>NO</a:t>
              </a:r>
            </a:p>
            <a:p>
              <a:pPr algn="ctr"/>
              <a:endParaRPr lang="es-CO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33" name="Conector recto de flecha 132"/>
            <p:cNvCxnSpPr>
              <a:stCxn id="103" idx="3"/>
              <a:endCxn id="104" idx="1"/>
            </p:cNvCxnSpPr>
            <p:nvPr/>
          </p:nvCxnSpPr>
          <p:spPr>
            <a:xfrm flipV="1">
              <a:off x="15892615" y="4075895"/>
              <a:ext cx="230644" cy="4584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rminador 133"/>
            <p:cNvSpPr/>
            <p:nvPr/>
          </p:nvSpPr>
          <p:spPr>
            <a:xfrm>
              <a:off x="17633037" y="2943759"/>
              <a:ext cx="2706433" cy="675318"/>
            </a:xfrm>
            <a:prstGeom prst="flowChartTermina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187" dirty="0">
                  <a:solidFill>
                    <a:schemeClr val="tx1"/>
                  </a:solidFill>
                </a:rPr>
                <a:t>13. Egresa de la modalidad e ingresa a la medida de protección  definida</a:t>
              </a:r>
            </a:p>
          </p:txBody>
        </p:sp>
        <p:cxnSp>
          <p:nvCxnSpPr>
            <p:cNvPr id="135" name="Conector recto de flecha 134"/>
            <p:cNvCxnSpPr>
              <a:stCxn id="132" idx="3"/>
              <a:endCxn id="134" idx="1"/>
            </p:cNvCxnSpPr>
            <p:nvPr/>
          </p:nvCxnSpPr>
          <p:spPr>
            <a:xfrm>
              <a:off x="17100214" y="3263052"/>
              <a:ext cx="532822" cy="183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ector recto de flecha 250"/>
            <p:cNvCxnSpPr>
              <a:stCxn id="104" idx="0"/>
              <a:endCxn id="132" idx="2"/>
            </p:cNvCxnSpPr>
            <p:nvPr/>
          </p:nvCxnSpPr>
          <p:spPr>
            <a:xfrm flipV="1">
              <a:off x="16736779" y="3619078"/>
              <a:ext cx="10386" cy="2342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ector recto de flecha 152"/>
            <p:cNvCxnSpPr>
              <a:stCxn id="106" idx="2"/>
              <a:endCxn id="90" idx="0"/>
            </p:cNvCxnSpPr>
            <p:nvPr/>
          </p:nvCxnSpPr>
          <p:spPr>
            <a:xfrm flipH="1">
              <a:off x="15146745" y="2500261"/>
              <a:ext cx="2090" cy="1941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ector angular 264"/>
            <p:cNvCxnSpPr>
              <a:stCxn id="124" idx="3"/>
              <a:endCxn id="94" idx="3"/>
            </p:cNvCxnSpPr>
            <p:nvPr/>
          </p:nvCxnSpPr>
          <p:spPr>
            <a:xfrm flipV="1">
              <a:off x="19110713" y="2146831"/>
              <a:ext cx="1228756" cy="2208273"/>
            </a:xfrm>
            <a:prstGeom prst="bentConnector3">
              <a:avLst>
                <a:gd name="adj1" fmla="val 118604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Proceso 182"/>
            <p:cNvSpPr/>
            <p:nvPr/>
          </p:nvSpPr>
          <p:spPr>
            <a:xfrm>
              <a:off x="14415956" y="6574971"/>
              <a:ext cx="8653594" cy="731520"/>
            </a:xfrm>
            <a:prstGeom prst="flowChartProcess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550" tIns="54275" rIns="108550" bIns="5427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s-CO" sz="900" dirty="0">
                  <a:solidFill>
                    <a:schemeClr val="tx1"/>
                  </a:solidFill>
                </a:rPr>
                <a:t>CRN: Continua la atención con acompañamiento de la madre sustituta, cuando se recupere egresa del CRN  y continua la atención en Hogar sustituto. 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s-CO" sz="900" dirty="0">
                  <a:solidFill>
                    <a:schemeClr val="tx1"/>
                  </a:solidFill>
                </a:rPr>
                <a:t>1000 días para Cambiar el Mundo: En el caso de NN con desnutrición aguda, continuará la atención en la modalidad 1000 días para cambiar el mundo  a través de la cual se brindará alimento suplementario  listo para el consumo y orientación a la madre sustituta para su suministro, cuando se recupere egresa de la modalidad si cumple con lo  establecido en el manual operativo de la modalidad.</a:t>
              </a:r>
            </a:p>
          </p:txBody>
        </p:sp>
        <p:cxnSp>
          <p:nvCxnSpPr>
            <p:cNvPr id="282" name="Conector angular 281"/>
            <p:cNvCxnSpPr/>
            <p:nvPr/>
          </p:nvCxnSpPr>
          <p:spPr>
            <a:xfrm rot="10800000" flipV="1">
              <a:off x="15022817" y="6302659"/>
              <a:ext cx="5461904" cy="4449"/>
            </a:xfrm>
            <a:prstGeom prst="bentConnector3">
              <a:avLst>
                <a:gd name="adj1" fmla="val 5044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ector angular 72"/>
            <p:cNvCxnSpPr>
              <a:stCxn id="94" idx="3"/>
              <a:endCxn id="128" idx="2"/>
            </p:cNvCxnSpPr>
            <p:nvPr/>
          </p:nvCxnSpPr>
          <p:spPr>
            <a:xfrm>
              <a:off x="20339469" y="2146831"/>
              <a:ext cx="158067" cy="3927043"/>
            </a:xfrm>
            <a:prstGeom prst="bentConnector4">
              <a:avLst>
                <a:gd name="adj1" fmla="val 1037369"/>
                <a:gd name="adj2" fmla="val 10582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694988"/>
              </p:ext>
            </p:extLst>
          </p:nvPr>
        </p:nvGraphicFramePr>
        <p:xfrm>
          <a:off x="607662" y="-1830919"/>
          <a:ext cx="22792087" cy="14414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322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168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322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1593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346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endParaRPr lang="es-C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0020" algn="ctr"/>
                          <a:tab pos="5400040" algn="r"/>
                          <a:tab pos="241300" algn="l"/>
                          <a:tab pos="1632585" algn="ctr"/>
                          <a:tab pos="2700020" algn="ctr"/>
                          <a:tab pos="5400040" algn="r"/>
                        </a:tabLst>
                      </a:pPr>
                      <a:r>
                        <a:rPr lang="es-ES" sz="8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  <a:tab pos="241300" algn="l"/>
                          <a:tab pos="1632585" algn="ctr"/>
                          <a:tab pos="2700020" algn="ctr"/>
                          <a:tab pos="5400040" algn="r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PROCESO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  <a:tab pos="241300" algn="l"/>
                          <a:tab pos="1632585" algn="ctr"/>
                          <a:tab pos="2700020" algn="ctr"/>
                          <a:tab pos="5400040" algn="r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PROMOCIÓN Y PREVENCIÓN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ANEXO TÉCNICO 06: RUTA REMISIÓN PROTECCIÓN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66800" algn="l"/>
                        </a:tabLs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es-ES" sz="1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CO" sz="11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A6.MO7.PP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es-ES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12/01/2017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53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es-ES" sz="1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Versión 2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es-ES" sz="1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Página 1 de </a:t>
                      </a:r>
                      <a:r>
                        <a:rPr lang="es-ES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2049" name="Imagen 36" descr="ICBFNE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350" y="-1676452"/>
            <a:ext cx="862531" cy="103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42472" y="6886892"/>
            <a:ext cx="27475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dirty="0" smtClean="0"/>
              <a:t>Clasificación de la Información: PÚBLICA</a:t>
            </a:r>
            <a:endParaRPr lang="es-CO" sz="1100" b="1" dirty="0"/>
          </a:p>
        </p:txBody>
      </p:sp>
    </p:spTree>
    <p:extLst>
      <p:ext uri="{BB962C8B-B14F-4D97-AF65-F5344CB8AC3E}">
        <p14:creationId xmlns:p14="http://schemas.microsoft.com/office/powerpoint/2010/main" val="31285683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1227</TotalTime>
  <Words>554</Words>
  <Application>Microsoft Office PowerPoint</Application>
  <PresentationFormat>Personalizado</PresentationFormat>
  <Paragraphs>57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Mirna Jeanneth Bastidas Diaz</dc:creator>
  <cp:lastModifiedBy>Edwin Vladimir Lanchero Deaza</cp:lastModifiedBy>
  <cp:revision>59</cp:revision>
  <cp:lastPrinted>2016-10-13T12:16:12Z</cp:lastPrinted>
  <dcterms:created xsi:type="dcterms:W3CDTF">2016-06-01T20:47:53Z</dcterms:created>
  <dcterms:modified xsi:type="dcterms:W3CDTF">2017-05-02T15:45:32Z</dcterms:modified>
</cp:coreProperties>
</file>